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4" r:id="rId6"/>
    <p:sldId id="268" r:id="rId7"/>
    <p:sldId id="286" r:id="rId8"/>
    <p:sldId id="262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04" autoAdjust="0"/>
  </p:normalViewPr>
  <p:slideViewPr>
    <p:cSldViewPr snapToGrid="0">
      <p:cViewPr varScale="1">
        <p:scale>
          <a:sx n="103" d="100"/>
          <a:sy n="103" d="100"/>
        </p:scale>
        <p:origin x="912" y="1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6/23/2024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/>
          </a:bodyPr>
          <a:lstStyle/>
          <a:p>
            <a:r>
              <a:rPr lang="en-US" dirty="0"/>
              <a:t>Agile Development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457573"/>
            <a:ext cx="6589150" cy="1988706"/>
          </a:xfrm>
        </p:spPr>
        <p:txBody>
          <a:bodyPr/>
          <a:lstStyle/>
          <a:p>
            <a:r>
              <a:rPr lang="en-US" dirty="0"/>
              <a:t>Agile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1839" y="1766099"/>
            <a:ext cx="7169474" cy="443564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Developer</a:t>
            </a:r>
            <a:r>
              <a:rPr lang="en-US" sz="2000" dirty="0"/>
              <a:t>: Designs, codes, tests software components, and delivers working increments during each sprint.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Scrum Master</a:t>
            </a:r>
            <a:r>
              <a:rPr lang="en-US" sz="2000" dirty="0"/>
              <a:t>: Facilitates Scrum events, removes impediments, and supports continuous improvement (Sutherland et al., 2021).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Product Owner</a:t>
            </a:r>
            <a:r>
              <a:rPr lang="en-US" sz="2000" dirty="0"/>
              <a:t>: Defines product vision, manages the backlog, and prioritizes features to align with client needs and business goals.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Tester</a:t>
            </a:r>
            <a:r>
              <a:rPr lang="en-US" sz="2000" dirty="0"/>
              <a:t>: Develops and executes test plans to identify defects and ensure features meet acceptance criteria.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731" y="449611"/>
            <a:ext cx="9389288" cy="624778"/>
          </a:xfrm>
        </p:spPr>
        <p:txBody>
          <a:bodyPr>
            <a:normAutofit fontScale="90000"/>
          </a:bodyPr>
          <a:lstStyle/>
          <a:p>
            <a:r>
              <a:rPr lang="en-US" dirty="0"/>
              <a:t>AGILE SDLC PHASES​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91731" y="2019300"/>
            <a:ext cx="4514850" cy="35052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b="1" dirty="0"/>
              <a:t>Analysis</a:t>
            </a:r>
            <a:r>
              <a:rPr lang="en-US" dirty="0"/>
              <a:t>: Gathers detailed requirements and user stories, which are continuously refined and prioritized in the product backlog.</a:t>
            </a:r>
          </a:p>
          <a:p>
            <a:endParaRPr lang="en-US" b="1" dirty="0"/>
          </a:p>
          <a:p>
            <a:r>
              <a:rPr lang="en-US" b="1" dirty="0"/>
              <a:t>Design</a:t>
            </a:r>
            <a:r>
              <a:rPr lang="en-US" dirty="0"/>
              <a:t>: Develops high-level architecture and design documents that guide the iterative creation of product features.</a:t>
            </a:r>
          </a:p>
          <a:p>
            <a:endParaRPr lang="en-US" dirty="0"/>
          </a:p>
          <a:p>
            <a:r>
              <a:rPr lang="en-US" b="1" dirty="0"/>
              <a:t>Implementation</a:t>
            </a:r>
            <a:r>
              <a:rPr lang="en-US" dirty="0"/>
              <a:t>: Involves coding and building product increments in short sprints, focusing on delivering small, functional pieces of the product.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5703888" y="2019300"/>
            <a:ext cx="4514850" cy="35052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b="1" dirty="0"/>
              <a:t>Testing</a:t>
            </a:r>
            <a:r>
              <a:rPr lang="en-US" dirty="0"/>
              <a:t>: Ensures quality by continuously integrating and testing each increment to identify and fix defects early.</a:t>
            </a:r>
          </a:p>
          <a:p>
            <a:endParaRPr lang="en-US" b="1" dirty="0"/>
          </a:p>
          <a:p>
            <a:r>
              <a:rPr lang="en-US" b="1" dirty="0"/>
              <a:t>Deployment</a:t>
            </a:r>
            <a:r>
              <a:rPr lang="en-US" dirty="0"/>
              <a:t>: Releases functional increments to users frequently, allowing for early feedback and adjustments.</a:t>
            </a:r>
          </a:p>
          <a:p>
            <a:endParaRPr lang="en-US" b="1" dirty="0"/>
          </a:p>
          <a:p>
            <a:r>
              <a:rPr lang="en-US" b="1" dirty="0"/>
              <a:t>Maintenance</a:t>
            </a:r>
            <a:r>
              <a:rPr lang="en-US" dirty="0"/>
              <a:t>: Addresses any issues and incorporates feedback from users to improve and adapt the product continuously.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6752" y="196317"/>
            <a:ext cx="7889768" cy="86601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Differences in Waterfall Approach vs. Agile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516752" y="1794151"/>
            <a:ext cx="8478727" cy="40094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Sequential Phases</a:t>
            </a:r>
            <a:r>
              <a:rPr lang="en-US" dirty="0"/>
              <a:t>: Waterfall requires completion of each phase (planning, design, implementation, testing, deployment) before moving to the next (Kaur &amp; Singh, 2020)</a:t>
            </a:r>
          </a:p>
          <a:p>
            <a:pPr marL="0" indent="0">
              <a:buNone/>
            </a:pPr>
            <a:r>
              <a:rPr lang="en-US" b="1" dirty="0"/>
              <a:t>Fixed Requirements</a:t>
            </a:r>
            <a:r>
              <a:rPr lang="en-US" dirty="0"/>
              <a:t>: Requirements are gathered upfront and remain fixed, leading to less flexibility to accommodate changes during development.</a:t>
            </a:r>
          </a:p>
          <a:p>
            <a:pPr marL="0" indent="0">
              <a:buNone/>
            </a:pPr>
            <a:r>
              <a:rPr lang="en-US" b="1" dirty="0"/>
              <a:t>Delayed Testing</a:t>
            </a:r>
            <a:r>
              <a:rPr lang="en-US" dirty="0"/>
              <a:t>: Testing occurs only after the implementation phase is completed, potentially leading to late discovery of bugs.</a:t>
            </a:r>
          </a:p>
          <a:p>
            <a:pPr marL="0" indent="0">
              <a:buNone/>
            </a:pPr>
            <a:r>
              <a:rPr lang="en-US" b="1" dirty="0"/>
              <a:t>Longer Feedback Loop</a:t>
            </a:r>
            <a:r>
              <a:rPr lang="en-US" dirty="0"/>
              <a:t>: User feedback is gathered only after full product release, delaying the ability to adjust based on real user needs.</a:t>
            </a:r>
          </a:p>
          <a:p>
            <a:pPr marL="0" indent="0">
              <a:buNone/>
            </a:pPr>
            <a:r>
              <a:rPr lang="en-US" b="1" dirty="0"/>
              <a:t>Bug Resolution</a:t>
            </a:r>
            <a:r>
              <a:rPr lang="en-US" dirty="0"/>
              <a:t>: Any problems would be identified late in the testing phase, leading to potential project delays and increased costs for fixes.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412334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7877" y="898524"/>
            <a:ext cx="7606895" cy="641027"/>
          </a:xfrm>
        </p:spPr>
        <p:txBody>
          <a:bodyPr>
            <a:normAutofit fontScale="90000"/>
          </a:bodyPr>
          <a:lstStyle/>
          <a:p>
            <a:r>
              <a:rPr lang="en-US" dirty="0"/>
              <a:t>Waterfall or Agile 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799498" y="1975903"/>
            <a:ext cx="7615274" cy="3944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Waterfall may be suitable for projects with well-defined requirements and low complexity, while Agile is preferable for dynamic environments where requirements evolve (Ambler, 2021)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developing user-centric applications, like the SNHU travel website, Agile facilitates continuous feedback from users and ensures the software solution effectively addresses the client’s needs Charles G. Cobb. (2015).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Utilizing the Agile approach during development of SNHU travel allowed us to refine our user stories and test cases early on to accurately solve the client’s problems.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2338" y="530986"/>
            <a:ext cx="9866540" cy="942020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F2D739-E475-54F8-C832-F04A983D0F24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59742" y="1611084"/>
            <a:ext cx="6477952" cy="3635831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Charles G. Cobb. (2015). </a:t>
            </a:r>
            <a:r>
              <a:rPr lang="en-US" i="1" dirty="0"/>
              <a:t>The Project Manager’s Guide to Mastering Agile : Principles and Practices for an Adaptive Approach.</a:t>
            </a:r>
          </a:p>
          <a:p>
            <a:endParaRPr lang="en-US" i="1" dirty="0"/>
          </a:p>
          <a:p>
            <a:r>
              <a:rPr lang="en-US" b="1" dirty="0"/>
              <a:t> Kaur, K., &amp; Singh, S. (2020). </a:t>
            </a:r>
            <a:r>
              <a:rPr lang="en-US" i="1" dirty="0"/>
              <a:t>A comparative study of Agile vs Waterfall model. International Journal of Scientific Research and Review</a:t>
            </a:r>
          </a:p>
          <a:p>
            <a:endParaRPr lang="en-US" i="1" dirty="0"/>
          </a:p>
          <a:p>
            <a:r>
              <a:rPr lang="en-US" b="1" dirty="0"/>
              <a:t>Ambler, S. (2021). </a:t>
            </a:r>
            <a:r>
              <a:rPr lang="en-US" i="1" dirty="0"/>
              <a:t>Disciplined Agile Delivery: A Practitioner's Guide to Agile Software Delivery in the Enterprise</a:t>
            </a:r>
            <a:r>
              <a:rPr lang="en-US" dirty="0"/>
              <a:t>. IBM Press.</a:t>
            </a:r>
          </a:p>
          <a:p>
            <a:endParaRPr lang="en-US" i="1" dirty="0"/>
          </a:p>
          <a:p>
            <a:r>
              <a:rPr lang="en-US" b="1" dirty="0"/>
              <a:t>Sutherland, J., </a:t>
            </a:r>
            <a:r>
              <a:rPr lang="en-US" b="1" dirty="0" err="1"/>
              <a:t>Schwaber</a:t>
            </a:r>
            <a:r>
              <a:rPr lang="en-US" b="1" dirty="0"/>
              <a:t>, K., &amp; Scrum.org. (2021). </a:t>
            </a:r>
            <a:r>
              <a:rPr lang="en-US" i="1" dirty="0"/>
              <a:t>The Scrum Guide. Scrum.org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807724ff-9999-494f-b257-05dacc46ac87}" enabled="1" method="Standard" siteId="{e58c8e81-abd8-48a8-929d-eb67611b83b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{9CE932CC-E2A1-44FC-8CFB-57F643A87C70}tf33968143_win32</Template>
  <TotalTime>39</TotalTime>
  <Words>537</Words>
  <Application>Microsoft Office PowerPoint</Application>
  <PresentationFormat>Widescreen</PresentationFormat>
  <Paragraphs>51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Avenir Next LT Pro</vt:lpstr>
      <vt:lpstr>Calibri</vt:lpstr>
      <vt:lpstr>Custom</vt:lpstr>
      <vt:lpstr>Agile Development</vt:lpstr>
      <vt:lpstr>Agile Roles</vt:lpstr>
      <vt:lpstr>AGILE SDLC PHASES​</vt:lpstr>
      <vt:lpstr>Differences in Waterfall Approach vs. Agile</vt:lpstr>
      <vt:lpstr>Waterfall or Agile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Agile Development</dc:title>
  <dc:creator>Turner, Mark</dc:creator>
  <cp:lastModifiedBy>Turner, Mark</cp:lastModifiedBy>
  <cp:revision>1</cp:revision>
  <dcterms:created xsi:type="dcterms:W3CDTF">2024-06-23T19:52:07Z</dcterms:created>
  <dcterms:modified xsi:type="dcterms:W3CDTF">2024-06-23T20:31:19Z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